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376" r:id="rId5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bez tytułu" id="{FA248073-845C-4736-92E0-1B4D34040D06}">
          <p14:sldIdLst>
            <p14:sldId id="3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4">
          <p15:clr>
            <a:srgbClr val="A4A3A4"/>
          </p15:clr>
        </p15:guide>
        <p15:guide id="2" pos="5738">
          <p15:clr>
            <a:srgbClr val="A4A3A4"/>
          </p15:clr>
        </p15:guide>
        <p15:guide id="3" orient="horz" pos="3117">
          <p15:clr>
            <a:srgbClr val="A4A3A4"/>
          </p15:clr>
        </p15:guide>
        <p15:guide id="4" pos="3742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B69665-7CCC-91DF-9E1E-9BC19DFFE786}" name="Roine Tiina" initials="TR" userId="S::tiina.roine@nordkalk.com::062c5a2f-b603-472e-9958-bb6e88ca0c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D"/>
    <a:srgbClr val="E41D37"/>
    <a:srgbClr val="003882"/>
    <a:srgbClr val="FFED00"/>
    <a:srgbClr val="8794A7"/>
    <a:srgbClr val="A7B5C1"/>
    <a:srgbClr val="F0F0F0"/>
    <a:srgbClr val="E0E0E0"/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1F1A0B-51FB-4654-B8C9-3D8C028F23D4}" v="3" dt="2024-05-02T13:15:31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87" autoAdjust="0"/>
    <p:restoredTop sz="94657" autoAdjust="0"/>
  </p:normalViewPr>
  <p:slideViewPr>
    <p:cSldViewPr>
      <p:cViewPr varScale="1">
        <p:scale>
          <a:sx n="182" d="100"/>
          <a:sy n="182" d="100"/>
        </p:scale>
        <p:origin x="1728" y="130"/>
      </p:cViewPr>
      <p:guideLst>
        <p:guide orient="horz" pos="2164"/>
        <p:guide pos="5738"/>
        <p:guide orient="horz" pos="3117"/>
        <p:guide pos="374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B7BE7-CE2E-4166-BD1F-4DBFE9EA2EB1}" type="datetimeFigureOut">
              <a:rPr lang="pl-PL" smtClean="0"/>
              <a:t>03.05.2024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D8B5A-0A6D-4E52-B4C4-C247D9E9C9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63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Serious</a:t>
            </a:r>
            <a:r>
              <a:rPr lang="fi-FI" dirty="0"/>
              <a:t> 7 – Keskeiset riskit:</a:t>
            </a:r>
          </a:p>
          <a:p>
            <a:r>
              <a:rPr lang="fi-FI" dirty="0"/>
              <a:t>Log-out/</a:t>
            </a:r>
            <a:r>
              <a:rPr lang="fi-FI" dirty="0" err="1"/>
              <a:t>tag</a:t>
            </a:r>
            <a:r>
              <a:rPr lang="fi-FI" dirty="0"/>
              <a:t>-out/</a:t>
            </a:r>
            <a:r>
              <a:rPr lang="fi-FI" dirty="0" err="1"/>
              <a:t>try</a:t>
            </a:r>
            <a:r>
              <a:rPr lang="fi-FI" dirty="0"/>
              <a:t>-out (LOTOTO)</a:t>
            </a:r>
          </a:p>
          <a:p>
            <a:r>
              <a:rPr lang="fi-FI" dirty="0"/>
              <a:t>Sähköturvallisuus - Palovaarat</a:t>
            </a:r>
          </a:p>
          <a:p>
            <a:r>
              <a:rPr lang="fi-FI" dirty="0"/>
              <a:t>Korkealla työskentely</a:t>
            </a:r>
          </a:p>
          <a:p>
            <a:r>
              <a:rPr lang="fi-FI" dirty="0"/>
              <a:t>Liikennöinti; Liikuteltavat laitteet/Ajoneuvot/Merkit</a:t>
            </a:r>
          </a:p>
          <a:p>
            <a:r>
              <a:rPr lang="fi-FI" dirty="0"/>
              <a:t>Koneiden suojaukset</a:t>
            </a:r>
          </a:p>
          <a:p>
            <a:r>
              <a:rPr lang="fi-FI" dirty="0"/>
              <a:t>Maantasoitus/</a:t>
            </a:r>
            <a:r>
              <a:rPr lang="fi-FI" dirty="0" err="1"/>
              <a:t>Rusnaus</a:t>
            </a:r>
            <a:endParaRPr lang="fi-FI" dirty="0"/>
          </a:p>
          <a:p>
            <a:r>
              <a:rPr lang="fi-FI" dirty="0"/>
              <a:t>Kemikaalien käsittely, mukaan lukien sammutettu kalkki/sammutettu kalkki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YTK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9AF5F-5A34-4734-A9D9-47B06DF462D5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254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page, green">
  <p:cSld name="Coverpage, green">
    <p:bg>
      <p:bgPr>
        <a:solidFill>
          <a:srgbClr val="2D9359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2" descr="A picture containing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28850" y="1838325"/>
            <a:ext cx="4686300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2"/>
          <p:cNvSpPr txBox="1">
            <a:spLocks noGrp="1"/>
          </p:cNvSpPr>
          <p:nvPr>
            <p:ph type="ctrTitle"/>
          </p:nvPr>
        </p:nvSpPr>
        <p:spPr>
          <a:xfrm>
            <a:off x="421106" y="2619375"/>
            <a:ext cx="8301790" cy="784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2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858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 slide">
  <p:cSld name="Thank you slide">
    <p:bg>
      <p:bgPr>
        <a:solidFill>
          <a:srgbClr val="2D9359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8"/>
          <p:cNvSpPr txBox="1">
            <a:spLocks noGrp="1"/>
          </p:cNvSpPr>
          <p:nvPr>
            <p:ph type="ctrTitle"/>
          </p:nvPr>
        </p:nvSpPr>
        <p:spPr>
          <a:xfrm>
            <a:off x="629100" y="1151396"/>
            <a:ext cx="7855226" cy="564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Trebuchet MS"/>
              <a:buNone/>
              <a:defRPr sz="405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8"/>
          <p:cNvSpPr txBox="1">
            <a:spLocks noGrp="1"/>
          </p:cNvSpPr>
          <p:nvPr>
            <p:ph type="subTitle" idx="1"/>
          </p:nvPr>
        </p:nvSpPr>
        <p:spPr>
          <a:xfrm>
            <a:off x="629100" y="1843364"/>
            <a:ext cx="7855226" cy="324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1500" b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116" name="Google Shape;116;p38"/>
          <p:cNvSpPr txBox="1">
            <a:spLocks noGrp="1"/>
          </p:cNvSpPr>
          <p:nvPr>
            <p:ph type="body" idx="2"/>
          </p:nvPr>
        </p:nvSpPr>
        <p:spPr>
          <a:xfrm>
            <a:off x="629100" y="2218535"/>
            <a:ext cx="7855226" cy="1348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1500" b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117" name="Google Shape;117;p38"/>
          <p:cNvSpPr txBox="1">
            <a:spLocks noGrp="1"/>
          </p:cNvSpPr>
          <p:nvPr>
            <p:ph type="body" idx="3"/>
          </p:nvPr>
        </p:nvSpPr>
        <p:spPr>
          <a:xfrm>
            <a:off x="629100" y="3567313"/>
            <a:ext cx="7855226" cy="647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-17145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 b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pic>
        <p:nvPicPr>
          <p:cNvPr id="118" name="Google Shape;118;p38" descr="A picture containing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06748" y="4603183"/>
            <a:ext cx="1184506" cy="19741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B3B620-98CE-41F0-AF35-5643C0FC86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4A49-8E85-481C-BC72-299B19DC47F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723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page, place for photo" preserve="1" userDrawn="1">
  <p:cSld name="Coverpage, place for photo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89AD1D8-3FC0-7349-B68B-4FC88FFD9D6B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1" y="1"/>
            <a:ext cx="9143999" cy="5143499"/>
          </a:xfrm>
          <a:custGeom>
            <a:avLst/>
            <a:gdLst>
              <a:gd name="connsiteX0" fmla="*/ 7546859 w 12191999"/>
              <a:gd name="connsiteY0" fmla="*/ 4099622 h 6857999"/>
              <a:gd name="connsiteX1" fmla="*/ 7632044 w 12191999"/>
              <a:gd name="connsiteY1" fmla="*/ 4103021 h 6857999"/>
              <a:gd name="connsiteX2" fmla="*/ 7632044 w 12191999"/>
              <a:gd name="connsiteY2" fmla="*/ 4253805 h 6857999"/>
              <a:gd name="connsiteX3" fmla="*/ 7632215 w 12191999"/>
              <a:gd name="connsiteY3" fmla="*/ 4253805 h 6857999"/>
              <a:gd name="connsiteX4" fmla="*/ 7513192 w 12191999"/>
              <a:gd name="connsiteY4" fmla="*/ 4299873 h 6857999"/>
              <a:gd name="connsiteX5" fmla="*/ 7412704 w 12191999"/>
              <a:gd name="connsiteY5" fmla="*/ 4206718 h 6857999"/>
              <a:gd name="connsiteX6" fmla="*/ 7546859 w 12191999"/>
              <a:gd name="connsiteY6" fmla="*/ 4099622 h 6857999"/>
              <a:gd name="connsiteX7" fmla="*/ 4431872 w 12191999"/>
              <a:gd name="connsiteY7" fmla="*/ 3817944 h 6857999"/>
              <a:gd name="connsiteX8" fmla="*/ 4567899 w 12191999"/>
              <a:gd name="connsiteY8" fmla="*/ 4058653 h 6857999"/>
              <a:gd name="connsiteX9" fmla="*/ 4431872 w 12191999"/>
              <a:gd name="connsiteY9" fmla="*/ 4298003 h 6857999"/>
              <a:gd name="connsiteX10" fmla="*/ 4295847 w 12191999"/>
              <a:gd name="connsiteY10" fmla="*/ 4058653 h 6857999"/>
              <a:gd name="connsiteX11" fmla="*/ 4431872 w 12191999"/>
              <a:gd name="connsiteY11" fmla="*/ 3817944 h 6857999"/>
              <a:gd name="connsiteX12" fmla="*/ 5867113 w 12191999"/>
              <a:gd name="connsiteY12" fmla="*/ 3816414 h 6857999"/>
              <a:gd name="connsiteX13" fmla="*/ 5957909 w 12191999"/>
              <a:gd name="connsiteY13" fmla="*/ 3838003 h 6857999"/>
              <a:gd name="connsiteX14" fmla="*/ 5957909 w 12191999"/>
              <a:gd name="connsiteY14" fmla="*/ 4246156 h 6857999"/>
              <a:gd name="connsiteX15" fmla="*/ 5957740 w 12191999"/>
              <a:gd name="connsiteY15" fmla="*/ 4246156 h 6857999"/>
              <a:gd name="connsiteX16" fmla="*/ 5848068 w 12191999"/>
              <a:gd name="connsiteY16" fmla="*/ 4291884 h 6857999"/>
              <a:gd name="connsiteX17" fmla="*/ 5714423 w 12191999"/>
              <a:gd name="connsiteY17" fmla="*/ 4074802 h 6857999"/>
              <a:gd name="connsiteX18" fmla="*/ 5867113 w 12191999"/>
              <a:gd name="connsiteY18" fmla="*/ 3816414 h 6857999"/>
              <a:gd name="connsiteX19" fmla="*/ 5383712 w 12191999"/>
              <a:gd name="connsiteY19" fmla="*/ 3650160 h 6857999"/>
              <a:gd name="connsiteX20" fmla="*/ 5180353 w 12191999"/>
              <a:gd name="connsiteY20" fmla="*/ 3772555 h 6857999"/>
              <a:gd name="connsiteX21" fmla="*/ 5177634 w 12191999"/>
              <a:gd name="connsiteY21" fmla="*/ 3772555 h 6857999"/>
              <a:gd name="connsiteX22" fmla="*/ 5177634 w 12191999"/>
              <a:gd name="connsiteY22" fmla="*/ 3659340 h 6857999"/>
              <a:gd name="connsiteX23" fmla="*/ 4869195 w 12191999"/>
              <a:gd name="connsiteY23" fmla="*/ 3658999 h 6857999"/>
              <a:gd name="connsiteX24" fmla="*/ 4921904 w 12191999"/>
              <a:gd name="connsiteY24" fmla="*/ 3732096 h 6857999"/>
              <a:gd name="connsiteX25" fmla="*/ 4921904 w 12191999"/>
              <a:gd name="connsiteY25" fmla="*/ 4456605 h 6857999"/>
              <a:gd name="connsiteX26" fmla="*/ 5177634 w 12191999"/>
              <a:gd name="connsiteY26" fmla="*/ 4456605 h 6857999"/>
              <a:gd name="connsiteX27" fmla="*/ 5177634 w 12191999"/>
              <a:gd name="connsiteY27" fmla="*/ 3954108 h 6857999"/>
              <a:gd name="connsiteX28" fmla="*/ 5349705 w 12191999"/>
              <a:gd name="connsiteY28" fmla="*/ 3865540 h 6857999"/>
              <a:gd name="connsiteX29" fmla="*/ 5432001 w 12191999"/>
              <a:gd name="connsiteY29" fmla="*/ 3877440 h 6857999"/>
              <a:gd name="connsiteX30" fmla="*/ 5432001 w 12191999"/>
              <a:gd name="connsiteY30" fmla="*/ 3653900 h 6857999"/>
              <a:gd name="connsiteX31" fmla="*/ 5383712 w 12191999"/>
              <a:gd name="connsiteY31" fmla="*/ 3650160 h 6857999"/>
              <a:gd name="connsiteX32" fmla="*/ 7553829 w 12191999"/>
              <a:gd name="connsiteY32" fmla="*/ 3640811 h 6857999"/>
              <a:gd name="connsiteX33" fmla="*/ 7198973 w 12191999"/>
              <a:gd name="connsiteY33" fmla="*/ 3896480 h 6857999"/>
              <a:gd name="connsiteX34" fmla="*/ 7432427 w 12191999"/>
              <a:gd name="connsiteY34" fmla="*/ 3896480 h 6857999"/>
              <a:gd name="connsiteX35" fmla="*/ 7531046 w 12191999"/>
              <a:gd name="connsiteY35" fmla="*/ 3807404 h 6857999"/>
              <a:gd name="connsiteX36" fmla="*/ 7632385 w 12191999"/>
              <a:gd name="connsiteY36" fmla="*/ 3908380 h 6857999"/>
              <a:gd name="connsiteX37" fmla="*/ 7632385 w 12191999"/>
              <a:gd name="connsiteY37" fmla="*/ 3954278 h 6857999"/>
              <a:gd name="connsiteX38" fmla="*/ 7535806 w 12191999"/>
              <a:gd name="connsiteY38" fmla="*/ 3949008 h 6857999"/>
              <a:gd name="connsiteX39" fmla="*/ 7167177 w 12191999"/>
              <a:gd name="connsiteY39" fmla="*/ 4230857 h 6857999"/>
              <a:gd name="connsiteX40" fmla="*/ 7412364 w 12191999"/>
              <a:gd name="connsiteY40" fmla="*/ 4473436 h 6857999"/>
              <a:gd name="connsiteX41" fmla="*/ 7632215 w 12191999"/>
              <a:gd name="connsiteY41" fmla="*/ 4387590 h 6857999"/>
              <a:gd name="connsiteX42" fmla="*/ 7636296 w 12191999"/>
              <a:gd name="connsiteY42" fmla="*/ 4387590 h 6857999"/>
              <a:gd name="connsiteX43" fmla="*/ 7641737 w 12191999"/>
              <a:gd name="connsiteY43" fmla="*/ 4456777 h 6857999"/>
              <a:gd name="connsiteX44" fmla="*/ 7929261 w 12191999"/>
              <a:gd name="connsiteY44" fmla="*/ 4456777 h 6857999"/>
              <a:gd name="connsiteX45" fmla="*/ 7883692 w 12191999"/>
              <a:gd name="connsiteY45" fmla="*/ 4385550 h 6857999"/>
              <a:gd name="connsiteX46" fmla="*/ 7883862 w 12191999"/>
              <a:gd name="connsiteY46" fmla="*/ 3929629 h 6857999"/>
              <a:gd name="connsiteX47" fmla="*/ 7553829 w 12191999"/>
              <a:gd name="connsiteY47" fmla="*/ 3640811 h 6857999"/>
              <a:gd name="connsiteX48" fmla="*/ 4431872 w 12191999"/>
              <a:gd name="connsiteY48" fmla="*/ 3640811 h 6857999"/>
              <a:gd name="connsiteX49" fmla="*/ 4034848 w 12191999"/>
              <a:gd name="connsiteY49" fmla="*/ 4058653 h 6857999"/>
              <a:gd name="connsiteX50" fmla="*/ 4431872 w 12191999"/>
              <a:gd name="connsiteY50" fmla="*/ 4475135 h 6857999"/>
              <a:gd name="connsiteX51" fmla="*/ 4828897 w 12191999"/>
              <a:gd name="connsiteY51" fmla="*/ 4058653 h 6857999"/>
              <a:gd name="connsiteX52" fmla="*/ 4431872 w 12191999"/>
              <a:gd name="connsiteY52" fmla="*/ 3640811 h 6857999"/>
              <a:gd name="connsiteX53" fmla="*/ 2971807 w 12191999"/>
              <a:gd name="connsiteY53" fmla="*/ 3436309 h 6857999"/>
              <a:gd name="connsiteX54" fmla="*/ 3041350 w 12191999"/>
              <a:gd name="connsiteY54" fmla="*/ 3527086 h 6857999"/>
              <a:gd name="connsiteX55" fmla="*/ 3041350 w 12191999"/>
              <a:gd name="connsiteY55" fmla="*/ 4457795 h 6857999"/>
              <a:gd name="connsiteX56" fmla="*/ 3287387 w 12191999"/>
              <a:gd name="connsiteY56" fmla="*/ 4457795 h 6857999"/>
              <a:gd name="connsiteX57" fmla="*/ 3286877 w 12191999"/>
              <a:gd name="connsiteY57" fmla="*/ 3866731 h 6857999"/>
              <a:gd name="connsiteX58" fmla="*/ 3742902 w 12191999"/>
              <a:gd name="connsiteY58" fmla="*/ 4457455 h 6857999"/>
              <a:gd name="connsiteX59" fmla="*/ 3942520 w 12191999"/>
              <a:gd name="connsiteY59" fmla="*/ 4457626 h 6857999"/>
              <a:gd name="connsiteX60" fmla="*/ 3942520 w 12191999"/>
              <a:gd name="connsiteY60" fmla="*/ 3436479 h 6857999"/>
              <a:gd name="connsiteX61" fmla="*/ 3694273 w 12191999"/>
              <a:gd name="connsiteY61" fmla="*/ 3436479 h 6857999"/>
              <a:gd name="connsiteX62" fmla="*/ 3694443 w 12191999"/>
              <a:gd name="connsiteY62" fmla="*/ 4016494 h 6857999"/>
              <a:gd name="connsiteX63" fmla="*/ 3265112 w 12191999"/>
              <a:gd name="connsiteY63" fmla="*/ 3436479 h 6857999"/>
              <a:gd name="connsiteX64" fmla="*/ 8406031 w 12191999"/>
              <a:gd name="connsiteY64" fmla="*/ 3429000 h 6857999"/>
              <a:gd name="connsiteX65" fmla="*/ 8457550 w 12191999"/>
              <a:gd name="connsiteY65" fmla="*/ 3501247 h 6857999"/>
              <a:gd name="connsiteX66" fmla="*/ 8457550 w 12191999"/>
              <a:gd name="connsiteY66" fmla="*/ 4456606 h 6857999"/>
              <a:gd name="connsiteX67" fmla="*/ 8713279 w 12191999"/>
              <a:gd name="connsiteY67" fmla="*/ 4456606 h 6857999"/>
              <a:gd name="connsiteX68" fmla="*/ 8713279 w 12191999"/>
              <a:gd name="connsiteY68" fmla="*/ 4066472 h 6857999"/>
              <a:gd name="connsiteX69" fmla="*/ 8715999 w 12191999"/>
              <a:gd name="connsiteY69" fmla="*/ 4066472 h 6857999"/>
              <a:gd name="connsiteX70" fmla="*/ 8943163 w 12191999"/>
              <a:gd name="connsiteY70" fmla="*/ 4456606 h 6857999"/>
              <a:gd name="connsiteX71" fmla="*/ 9246330 w 12191999"/>
              <a:gd name="connsiteY71" fmla="*/ 4456606 h 6857999"/>
              <a:gd name="connsiteX72" fmla="*/ 8955575 w 12191999"/>
              <a:gd name="connsiteY72" fmla="*/ 4025675 h 6857999"/>
              <a:gd name="connsiteX73" fmla="*/ 9217594 w 12191999"/>
              <a:gd name="connsiteY73" fmla="*/ 3659000 h 6857999"/>
              <a:gd name="connsiteX74" fmla="*/ 8944353 w 12191999"/>
              <a:gd name="connsiteY74" fmla="*/ 3659341 h 6857999"/>
              <a:gd name="connsiteX75" fmla="*/ 8715999 w 12191999"/>
              <a:gd name="connsiteY75" fmla="*/ 4008336 h 6857999"/>
              <a:gd name="connsiteX76" fmla="*/ 8713279 w 12191999"/>
              <a:gd name="connsiteY76" fmla="*/ 4008336 h 6857999"/>
              <a:gd name="connsiteX77" fmla="*/ 8713279 w 12191999"/>
              <a:gd name="connsiteY77" fmla="*/ 3429170 h 6857999"/>
              <a:gd name="connsiteX78" fmla="*/ 7988093 w 12191999"/>
              <a:gd name="connsiteY78" fmla="*/ 3429000 h 6857999"/>
              <a:gd name="connsiteX79" fmla="*/ 8040463 w 12191999"/>
              <a:gd name="connsiteY79" fmla="*/ 3502437 h 6857999"/>
              <a:gd name="connsiteX80" fmla="*/ 8040463 w 12191999"/>
              <a:gd name="connsiteY80" fmla="*/ 4456606 h 6857999"/>
              <a:gd name="connsiteX81" fmla="*/ 8296191 w 12191999"/>
              <a:gd name="connsiteY81" fmla="*/ 4456606 h 6857999"/>
              <a:gd name="connsiteX82" fmla="*/ 8296191 w 12191999"/>
              <a:gd name="connsiteY82" fmla="*/ 3429170 h 6857999"/>
              <a:gd name="connsiteX83" fmla="*/ 6327559 w 12191999"/>
              <a:gd name="connsiteY83" fmla="*/ 3429000 h 6857999"/>
              <a:gd name="connsiteX84" fmla="*/ 6379249 w 12191999"/>
              <a:gd name="connsiteY84" fmla="*/ 3501247 h 6857999"/>
              <a:gd name="connsiteX85" fmla="*/ 6379249 w 12191999"/>
              <a:gd name="connsiteY85" fmla="*/ 4456606 h 6857999"/>
              <a:gd name="connsiteX86" fmla="*/ 6634977 w 12191999"/>
              <a:gd name="connsiteY86" fmla="*/ 4456606 h 6857999"/>
              <a:gd name="connsiteX87" fmla="*/ 6634977 w 12191999"/>
              <a:gd name="connsiteY87" fmla="*/ 4066472 h 6857999"/>
              <a:gd name="connsiteX88" fmla="*/ 6637697 w 12191999"/>
              <a:gd name="connsiteY88" fmla="*/ 4066472 h 6857999"/>
              <a:gd name="connsiteX89" fmla="*/ 6864690 w 12191999"/>
              <a:gd name="connsiteY89" fmla="*/ 4456606 h 6857999"/>
              <a:gd name="connsiteX90" fmla="*/ 7164286 w 12191999"/>
              <a:gd name="connsiteY90" fmla="*/ 4456606 h 6857999"/>
              <a:gd name="connsiteX91" fmla="*/ 6877272 w 12191999"/>
              <a:gd name="connsiteY91" fmla="*/ 4025675 h 6857999"/>
              <a:gd name="connsiteX92" fmla="*/ 7139122 w 12191999"/>
              <a:gd name="connsiteY92" fmla="*/ 3659000 h 6857999"/>
              <a:gd name="connsiteX93" fmla="*/ 6866051 w 12191999"/>
              <a:gd name="connsiteY93" fmla="*/ 3659341 h 6857999"/>
              <a:gd name="connsiteX94" fmla="*/ 6637697 w 12191999"/>
              <a:gd name="connsiteY94" fmla="*/ 4008336 h 6857999"/>
              <a:gd name="connsiteX95" fmla="*/ 6634977 w 12191999"/>
              <a:gd name="connsiteY95" fmla="*/ 4008336 h 6857999"/>
              <a:gd name="connsiteX96" fmla="*/ 6634977 w 12191999"/>
              <a:gd name="connsiteY96" fmla="*/ 3429170 h 6857999"/>
              <a:gd name="connsiteX97" fmla="*/ 5904859 w 12191999"/>
              <a:gd name="connsiteY97" fmla="*/ 3429000 h 6857999"/>
              <a:gd name="connsiteX98" fmla="*/ 5958420 w 12191999"/>
              <a:gd name="connsiteY98" fmla="*/ 3502607 h 6857999"/>
              <a:gd name="connsiteX99" fmla="*/ 5958931 w 12191999"/>
              <a:gd name="connsiteY99" fmla="*/ 3687728 h 6857999"/>
              <a:gd name="connsiteX100" fmla="*/ 5802160 w 12191999"/>
              <a:gd name="connsiteY100" fmla="*/ 3640641 h 6857999"/>
              <a:gd name="connsiteX101" fmla="*/ 5453085 w 12191999"/>
              <a:gd name="connsiteY101" fmla="*/ 4062053 h 6857999"/>
              <a:gd name="connsiteX102" fmla="*/ 5754381 w 12191999"/>
              <a:gd name="connsiteY102" fmla="*/ 4474965 h 6857999"/>
              <a:gd name="connsiteX103" fmla="*/ 5961310 w 12191999"/>
              <a:gd name="connsiteY103" fmla="*/ 4383169 h 6857999"/>
              <a:gd name="connsiteX104" fmla="*/ 5966921 w 12191999"/>
              <a:gd name="connsiteY104" fmla="*/ 4456436 h 6857999"/>
              <a:gd name="connsiteX105" fmla="*/ 6260396 w 12191999"/>
              <a:gd name="connsiteY105" fmla="*/ 4456436 h 6857999"/>
              <a:gd name="connsiteX106" fmla="*/ 6213468 w 12191999"/>
              <a:gd name="connsiteY106" fmla="*/ 4383679 h 6857999"/>
              <a:gd name="connsiteX107" fmla="*/ 6213468 w 12191999"/>
              <a:gd name="connsiteY107" fmla="*/ 3429170 h 6857999"/>
              <a:gd name="connsiteX108" fmla="*/ 0 w 12191999"/>
              <a:gd name="connsiteY108" fmla="*/ 0 h 6857999"/>
              <a:gd name="connsiteX109" fmla="*/ 12191999 w 12191999"/>
              <a:gd name="connsiteY109" fmla="*/ 0 h 6857999"/>
              <a:gd name="connsiteX110" fmla="*/ 12191999 w 12191999"/>
              <a:gd name="connsiteY110" fmla="*/ 6857999 h 6857999"/>
              <a:gd name="connsiteX111" fmla="*/ 0 w 12191999"/>
              <a:gd name="connsiteY11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2191999" h="6857999">
                <a:moveTo>
                  <a:pt x="7546859" y="4099622"/>
                </a:moveTo>
                <a:cubicBezTo>
                  <a:pt x="7578655" y="4099622"/>
                  <a:pt x="7605350" y="4101151"/>
                  <a:pt x="7632044" y="4103021"/>
                </a:cubicBezTo>
                <a:lnTo>
                  <a:pt x="7632044" y="4253805"/>
                </a:lnTo>
                <a:lnTo>
                  <a:pt x="7632215" y="4253805"/>
                </a:lnTo>
                <a:cubicBezTo>
                  <a:pt x="7607730" y="4278114"/>
                  <a:pt x="7562842" y="4299873"/>
                  <a:pt x="7513192" y="4299873"/>
                </a:cubicBezTo>
                <a:cubicBezTo>
                  <a:pt x="7459122" y="4299873"/>
                  <a:pt x="7412704" y="4266555"/>
                  <a:pt x="7412704" y="4206718"/>
                </a:cubicBezTo>
                <a:cubicBezTo>
                  <a:pt x="7412704" y="4140591"/>
                  <a:pt x="7467964" y="4099622"/>
                  <a:pt x="7546859" y="4099622"/>
                </a:cubicBezTo>
                <a:close/>
                <a:moveTo>
                  <a:pt x="4431872" y="3817944"/>
                </a:moveTo>
                <a:cubicBezTo>
                  <a:pt x="4554297" y="3817944"/>
                  <a:pt x="4567899" y="3936938"/>
                  <a:pt x="4567899" y="4058653"/>
                </a:cubicBezTo>
                <a:cubicBezTo>
                  <a:pt x="4567899" y="4179008"/>
                  <a:pt x="4554297" y="4298003"/>
                  <a:pt x="4431872" y="4298003"/>
                </a:cubicBezTo>
                <a:cubicBezTo>
                  <a:pt x="4317611" y="4298003"/>
                  <a:pt x="4295847" y="4179008"/>
                  <a:pt x="4295847" y="4058653"/>
                </a:cubicBezTo>
                <a:cubicBezTo>
                  <a:pt x="4295847" y="3936938"/>
                  <a:pt x="4317611" y="3817944"/>
                  <a:pt x="4431872" y="3817944"/>
                </a:cubicBezTo>
                <a:close/>
                <a:moveTo>
                  <a:pt x="5867113" y="3816414"/>
                </a:moveTo>
                <a:cubicBezTo>
                  <a:pt x="5909111" y="3816414"/>
                  <a:pt x="5933086" y="3825253"/>
                  <a:pt x="5957909" y="3838003"/>
                </a:cubicBezTo>
                <a:lnTo>
                  <a:pt x="5957909" y="4246156"/>
                </a:lnTo>
                <a:lnTo>
                  <a:pt x="5957740" y="4246156"/>
                </a:lnTo>
                <a:cubicBezTo>
                  <a:pt x="5931894" y="4274033"/>
                  <a:pt x="5889897" y="4291884"/>
                  <a:pt x="5848068" y="4291884"/>
                </a:cubicBezTo>
                <a:cubicBezTo>
                  <a:pt x="5733807" y="4291884"/>
                  <a:pt x="5714423" y="4147558"/>
                  <a:pt x="5714423" y="4074802"/>
                </a:cubicBezTo>
                <a:cubicBezTo>
                  <a:pt x="5714423" y="3929969"/>
                  <a:pt x="5744860" y="3816414"/>
                  <a:pt x="5867113" y="3816414"/>
                </a:cubicBezTo>
                <a:close/>
                <a:moveTo>
                  <a:pt x="5383712" y="3650160"/>
                </a:moveTo>
                <a:cubicBezTo>
                  <a:pt x="5327430" y="3650160"/>
                  <a:pt x="5233743" y="3683819"/>
                  <a:pt x="5180353" y="3772555"/>
                </a:cubicBezTo>
                <a:lnTo>
                  <a:pt x="5177634" y="3772555"/>
                </a:lnTo>
                <a:lnTo>
                  <a:pt x="5177634" y="3659340"/>
                </a:lnTo>
                <a:lnTo>
                  <a:pt x="4869195" y="3658999"/>
                </a:lnTo>
                <a:lnTo>
                  <a:pt x="4921904" y="3732096"/>
                </a:lnTo>
                <a:lnTo>
                  <a:pt x="4921904" y="4456605"/>
                </a:lnTo>
                <a:lnTo>
                  <a:pt x="5177634" y="4456605"/>
                </a:lnTo>
                <a:lnTo>
                  <a:pt x="5177634" y="3954108"/>
                </a:lnTo>
                <a:cubicBezTo>
                  <a:pt x="5213680" y="3902429"/>
                  <a:pt x="5274551" y="3865540"/>
                  <a:pt x="5349705" y="3865540"/>
                </a:cubicBezTo>
                <a:cubicBezTo>
                  <a:pt x="5394594" y="3865540"/>
                  <a:pt x="5417037" y="3870810"/>
                  <a:pt x="5432001" y="3877440"/>
                </a:cubicBezTo>
                <a:lnTo>
                  <a:pt x="5432001" y="3653900"/>
                </a:lnTo>
                <a:cubicBezTo>
                  <a:pt x="5417037" y="3651351"/>
                  <a:pt x="5398845" y="3649991"/>
                  <a:pt x="5383712" y="3650160"/>
                </a:cubicBezTo>
                <a:close/>
                <a:moveTo>
                  <a:pt x="7553829" y="3640811"/>
                </a:moveTo>
                <a:cubicBezTo>
                  <a:pt x="7268516" y="3640811"/>
                  <a:pt x="7201353" y="3806554"/>
                  <a:pt x="7198973" y="3896480"/>
                </a:cubicBezTo>
                <a:lnTo>
                  <a:pt x="7432427" y="3896480"/>
                </a:lnTo>
                <a:cubicBezTo>
                  <a:pt x="7432427" y="3854833"/>
                  <a:pt x="7462183" y="3807404"/>
                  <a:pt x="7531046" y="3807404"/>
                </a:cubicBezTo>
                <a:cubicBezTo>
                  <a:pt x="7608410" y="3807404"/>
                  <a:pt x="7632385" y="3843273"/>
                  <a:pt x="7632385" y="3908380"/>
                </a:cubicBezTo>
                <a:lnTo>
                  <a:pt x="7632385" y="3954278"/>
                </a:lnTo>
                <a:cubicBezTo>
                  <a:pt x="7605179" y="3951557"/>
                  <a:pt x="7568453" y="3949008"/>
                  <a:pt x="7535806" y="3949008"/>
                </a:cubicBezTo>
                <a:cubicBezTo>
                  <a:pt x="7350472" y="3949008"/>
                  <a:pt x="7167177" y="4032475"/>
                  <a:pt x="7167177" y="4230857"/>
                </a:cubicBezTo>
                <a:cubicBezTo>
                  <a:pt x="7167177" y="4329792"/>
                  <a:pt x="7230089" y="4473436"/>
                  <a:pt x="7412364" y="4473436"/>
                </a:cubicBezTo>
                <a:cubicBezTo>
                  <a:pt x="7508942" y="4473436"/>
                  <a:pt x="7581205" y="4437567"/>
                  <a:pt x="7632215" y="4387590"/>
                </a:cubicBezTo>
                <a:lnTo>
                  <a:pt x="7636296" y="4387590"/>
                </a:lnTo>
                <a:cubicBezTo>
                  <a:pt x="7636296" y="4416659"/>
                  <a:pt x="7640376" y="4422438"/>
                  <a:pt x="7641737" y="4456777"/>
                </a:cubicBezTo>
                <a:lnTo>
                  <a:pt x="7929261" y="4456777"/>
                </a:lnTo>
                <a:lnTo>
                  <a:pt x="7883692" y="4385550"/>
                </a:lnTo>
                <a:lnTo>
                  <a:pt x="7883862" y="3929629"/>
                </a:lnTo>
                <a:cubicBezTo>
                  <a:pt x="7883862" y="3724277"/>
                  <a:pt x="7773681" y="3640811"/>
                  <a:pt x="7553829" y="3640811"/>
                </a:cubicBezTo>
                <a:close/>
                <a:moveTo>
                  <a:pt x="4431872" y="3640811"/>
                </a:moveTo>
                <a:cubicBezTo>
                  <a:pt x="4161182" y="3640811"/>
                  <a:pt x="4034679" y="3827123"/>
                  <a:pt x="4034848" y="4058653"/>
                </a:cubicBezTo>
                <a:cubicBezTo>
                  <a:pt x="4034848" y="4288654"/>
                  <a:pt x="4161182" y="4475135"/>
                  <a:pt x="4431872" y="4475135"/>
                </a:cubicBezTo>
                <a:cubicBezTo>
                  <a:pt x="4702395" y="4475135"/>
                  <a:pt x="4828897" y="4288823"/>
                  <a:pt x="4828897" y="4058653"/>
                </a:cubicBezTo>
                <a:cubicBezTo>
                  <a:pt x="4828897" y="3827293"/>
                  <a:pt x="4702564" y="3640811"/>
                  <a:pt x="4431872" y="3640811"/>
                </a:cubicBezTo>
                <a:close/>
                <a:moveTo>
                  <a:pt x="2971807" y="3436309"/>
                </a:moveTo>
                <a:lnTo>
                  <a:pt x="3041350" y="3527086"/>
                </a:lnTo>
                <a:lnTo>
                  <a:pt x="3041350" y="4457795"/>
                </a:lnTo>
                <a:lnTo>
                  <a:pt x="3287387" y="4457795"/>
                </a:lnTo>
                <a:lnTo>
                  <a:pt x="3286877" y="3866731"/>
                </a:lnTo>
                <a:lnTo>
                  <a:pt x="3742902" y="4457455"/>
                </a:lnTo>
                <a:lnTo>
                  <a:pt x="3942520" y="4457626"/>
                </a:lnTo>
                <a:lnTo>
                  <a:pt x="3942520" y="3436479"/>
                </a:lnTo>
                <a:lnTo>
                  <a:pt x="3694273" y="3436479"/>
                </a:lnTo>
                <a:lnTo>
                  <a:pt x="3694443" y="4016494"/>
                </a:lnTo>
                <a:lnTo>
                  <a:pt x="3265112" y="3436479"/>
                </a:lnTo>
                <a:close/>
                <a:moveTo>
                  <a:pt x="8406031" y="3429000"/>
                </a:moveTo>
                <a:lnTo>
                  <a:pt x="8457550" y="3501247"/>
                </a:lnTo>
                <a:lnTo>
                  <a:pt x="8457550" y="4456606"/>
                </a:lnTo>
                <a:lnTo>
                  <a:pt x="8713279" y="4456606"/>
                </a:lnTo>
                <a:lnTo>
                  <a:pt x="8713279" y="4066472"/>
                </a:lnTo>
                <a:lnTo>
                  <a:pt x="8715999" y="4066472"/>
                </a:lnTo>
                <a:lnTo>
                  <a:pt x="8943163" y="4456606"/>
                </a:lnTo>
                <a:lnTo>
                  <a:pt x="9246330" y="4456606"/>
                </a:lnTo>
                <a:lnTo>
                  <a:pt x="8955575" y="4025675"/>
                </a:lnTo>
                <a:lnTo>
                  <a:pt x="9217594" y="3659000"/>
                </a:lnTo>
                <a:lnTo>
                  <a:pt x="8944353" y="3659341"/>
                </a:lnTo>
                <a:lnTo>
                  <a:pt x="8715999" y="4008336"/>
                </a:lnTo>
                <a:lnTo>
                  <a:pt x="8713279" y="4008336"/>
                </a:lnTo>
                <a:lnTo>
                  <a:pt x="8713279" y="3429170"/>
                </a:lnTo>
                <a:close/>
                <a:moveTo>
                  <a:pt x="7988093" y="3429000"/>
                </a:moveTo>
                <a:lnTo>
                  <a:pt x="8040463" y="3502437"/>
                </a:lnTo>
                <a:lnTo>
                  <a:pt x="8040463" y="4456606"/>
                </a:lnTo>
                <a:lnTo>
                  <a:pt x="8296191" y="4456606"/>
                </a:lnTo>
                <a:lnTo>
                  <a:pt x="8296191" y="3429170"/>
                </a:lnTo>
                <a:close/>
                <a:moveTo>
                  <a:pt x="6327559" y="3429000"/>
                </a:moveTo>
                <a:lnTo>
                  <a:pt x="6379249" y="3501247"/>
                </a:lnTo>
                <a:lnTo>
                  <a:pt x="6379249" y="4456606"/>
                </a:lnTo>
                <a:lnTo>
                  <a:pt x="6634977" y="4456606"/>
                </a:lnTo>
                <a:lnTo>
                  <a:pt x="6634977" y="4066472"/>
                </a:lnTo>
                <a:lnTo>
                  <a:pt x="6637697" y="4066472"/>
                </a:lnTo>
                <a:lnTo>
                  <a:pt x="6864690" y="4456606"/>
                </a:lnTo>
                <a:lnTo>
                  <a:pt x="7164286" y="4456606"/>
                </a:lnTo>
                <a:lnTo>
                  <a:pt x="6877272" y="4025675"/>
                </a:lnTo>
                <a:lnTo>
                  <a:pt x="7139122" y="3659000"/>
                </a:lnTo>
                <a:lnTo>
                  <a:pt x="6866051" y="3659341"/>
                </a:lnTo>
                <a:lnTo>
                  <a:pt x="6637697" y="4008336"/>
                </a:lnTo>
                <a:lnTo>
                  <a:pt x="6634977" y="4008336"/>
                </a:lnTo>
                <a:lnTo>
                  <a:pt x="6634977" y="3429170"/>
                </a:lnTo>
                <a:close/>
                <a:moveTo>
                  <a:pt x="5904859" y="3429000"/>
                </a:moveTo>
                <a:lnTo>
                  <a:pt x="5958420" y="3502607"/>
                </a:lnTo>
                <a:lnTo>
                  <a:pt x="5958931" y="3687728"/>
                </a:lnTo>
                <a:cubicBezTo>
                  <a:pt x="5930875" y="3666989"/>
                  <a:pt x="5867453" y="3640641"/>
                  <a:pt x="5802160" y="3640641"/>
                </a:cubicBezTo>
                <a:cubicBezTo>
                  <a:pt x="5550853" y="3640641"/>
                  <a:pt x="5453085" y="3844972"/>
                  <a:pt x="5453085" y="4062053"/>
                </a:cubicBezTo>
                <a:cubicBezTo>
                  <a:pt x="5453085" y="4300892"/>
                  <a:pt x="5539290" y="4474965"/>
                  <a:pt x="5754381" y="4474965"/>
                </a:cubicBezTo>
                <a:cubicBezTo>
                  <a:pt x="5824945" y="4474965"/>
                  <a:pt x="5911151" y="4443006"/>
                  <a:pt x="5961310" y="4383169"/>
                </a:cubicBezTo>
                <a:lnTo>
                  <a:pt x="5966921" y="4456436"/>
                </a:lnTo>
                <a:lnTo>
                  <a:pt x="6260396" y="4456436"/>
                </a:lnTo>
                <a:lnTo>
                  <a:pt x="6213468" y="4383679"/>
                </a:lnTo>
                <a:lnTo>
                  <a:pt x="6213468" y="3429170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94C356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2" name="Google Shape;132;p41"/>
          <p:cNvSpPr txBox="1">
            <a:spLocks noGrp="1"/>
          </p:cNvSpPr>
          <p:nvPr>
            <p:ph type="ctrTitle"/>
          </p:nvPr>
        </p:nvSpPr>
        <p:spPr>
          <a:xfrm>
            <a:off x="421106" y="3366027"/>
            <a:ext cx="8301790" cy="784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9359"/>
              </a:buClr>
              <a:buSzPts val="3600"/>
              <a:buFont typeface="Trebuchet MS"/>
              <a:buNone/>
              <a:defRPr sz="2700">
                <a:solidFill>
                  <a:srgbClr val="2D93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CA15FA-6242-6F40-8BB6-57C06A5FC4C0}"/>
              </a:ext>
            </a:extLst>
          </p:cNvPr>
          <p:cNvSpPr txBox="1"/>
          <p:nvPr userDrawn="1"/>
        </p:nvSpPr>
        <p:spPr>
          <a:xfrm>
            <a:off x="5246915" y="280851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FI" sz="1350"/>
          </a:p>
        </p:txBody>
      </p:sp>
    </p:spTree>
    <p:extLst>
      <p:ext uri="{BB962C8B-B14F-4D97-AF65-F5344CB8AC3E}">
        <p14:creationId xmlns:p14="http://schemas.microsoft.com/office/powerpoint/2010/main" val="157516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page 1/2, place for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1;p41">
            <a:extLst>
              <a:ext uri="{FF2B5EF4-FFF2-40B4-BE49-F238E27FC236}">
                <a16:creationId xmlns:a16="http://schemas.microsoft.com/office/drawing/2014/main" id="{AB4517BB-ECBF-E547-8495-64CE022156E9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94C356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56;p29">
            <a:extLst>
              <a:ext uri="{FF2B5EF4-FFF2-40B4-BE49-F238E27FC236}">
                <a16:creationId xmlns:a16="http://schemas.microsoft.com/office/drawing/2014/main" id="{E00E413A-8555-8C4E-A3AD-5D96C14E35AE}"/>
              </a:ext>
            </a:extLst>
          </p:cNvPr>
          <p:cNvSpPr/>
          <p:nvPr userDrawn="1"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D9359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" name="Google Shape;57;p29">
            <a:extLst>
              <a:ext uri="{FF2B5EF4-FFF2-40B4-BE49-F238E27FC236}">
                <a16:creationId xmlns:a16="http://schemas.microsoft.com/office/drawing/2014/main" id="{C259E959-2C11-3740-A116-F8FCAA2412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41" y="1971675"/>
            <a:ext cx="3277415" cy="2535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405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0" name="Google Shape;129;p40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577552-6425-4149-87C8-8036C7FF290F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293" y="1006154"/>
            <a:ext cx="3277415" cy="546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817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page 2/3, place for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1B3F973-E1C2-0148-AC7E-A77C9260D064}"/>
              </a:ext>
            </a:extLst>
          </p:cNvPr>
          <p:cNvSpPr/>
          <p:nvPr userDrawn="1"/>
        </p:nvSpPr>
        <p:spPr>
          <a:xfrm>
            <a:off x="1" y="3766458"/>
            <a:ext cx="9143999" cy="1377043"/>
          </a:xfrm>
          <a:prstGeom prst="rect">
            <a:avLst/>
          </a:prstGeom>
          <a:solidFill>
            <a:srgbClr val="2D9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sz="1350"/>
          </a:p>
        </p:txBody>
      </p:sp>
      <p:sp>
        <p:nvSpPr>
          <p:cNvPr id="8" name="Google Shape;131;p41">
            <a:extLst>
              <a:ext uri="{FF2B5EF4-FFF2-40B4-BE49-F238E27FC236}">
                <a16:creationId xmlns:a16="http://schemas.microsoft.com/office/drawing/2014/main" id="{A452CB2F-5F82-3B4A-87CC-C1B0FC218971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0" y="1"/>
            <a:ext cx="9144000" cy="3766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94C356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Google Shape;132;p41">
            <a:extLst>
              <a:ext uri="{FF2B5EF4-FFF2-40B4-BE49-F238E27FC236}">
                <a16:creationId xmlns:a16="http://schemas.microsoft.com/office/drawing/2014/main" id="{03747908-A9C9-BA4C-8DB2-6C9D5BAF18D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21106" y="3766458"/>
            <a:ext cx="5613016" cy="1377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9359"/>
              </a:buClr>
              <a:buSzPts val="3600"/>
              <a:buFont typeface="Trebuchet MS"/>
              <a:buNone/>
              <a:defRPr sz="2700">
                <a:solidFill>
                  <a:schemeClr val="bg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0" name="Google Shape;129;p4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7F3D7A-6334-804E-ACC4-58120D5DF3CA}"/>
              </a:ext>
            </a:extLst>
          </p:cNvPr>
          <p:cNvPicPr preferRelativeResize="0"/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55229" y="4245762"/>
            <a:ext cx="2267665" cy="3779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490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 Picture">
    <p:bg>
      <p:bgPr>
        <a:solidFill>
          <a:srgbClr val="2D93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841" y="3954810"/>
            <a:ext cx="5292309" cy="777180"/>
          </a:xfrm>
        </p:spPr>
        <p:txBody>
          <a:bodyPr anchor="ctr" anchorCtr="0"/>
          <a:lstStyle>
            <a:lvl1pPr algn="l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60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F5FD692-087B-462D-AE04-FB8CA0CBE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3598069"/>
          </a:xfrm>
          <a:solidFill>
            <a:schemeClr val="bg2">
              <a:lumMod val="75000"/>
            </a:schemeClr>
          </a:solidFill>
        </p:spPr>
        <p:txBody>
          <a:bodyPr lIns="360000" tIns="540000" rIns="360000" anchor="t" anchorCtr="0"/>
          <a:lstStyle>
            <a:lvl1pPr marL="0" indent="0">
              <a:buFontTx/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You can use as closing page the next slide but if you wish to have another picture to close with just click the pictures icon below to add a new picture. Best size for a picture to this space is 2000px width and 787px height.</a:t>
            </a:r>
            <a:endParaRPr lang="fi-FI"/>
          </a:p>
        </p:txBody>
      </p:sp>
      <p:pic>
        <p:nvPicPr>
          <p:cNvPr id="12" name="Google Shape;211;p5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894B6CF-604B-4841-BB89-EB6135050F56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96278" y="4221003"/>
            <a:ext cx="1850957" cy="3084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89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 and industrial blue" userDrawn="1">
  <p:cSld name="Text slide and industrial blue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2"/>
          <p:cNvSpPr/>
          <p:nvPr/>
        </p:nvSpPr>
        <p:spPr>
          <a:xfrm>
            <a:off x="7254000" y="0"/>
            <a:ext cx="1890000" cy="5143500"/>
          </a:xfrm>
          <a:prstGeom prst="rect">
            <a:avLst/>
          </a:prstGeom>
          <a:solidFill>
            <a:srgbClr val="005B79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rgbClr val="2D935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8" name="Google Shape;208;p52"/>
          <p:cNvSpPr txBox="1">
            <a:spLocks noGrp="1"/>
          </p:cNvSpPr>
          <p:nvPr>
            <p:ph type="title"/>
          </p:nvPr>
        </p:nvSpPr>
        <p:spPr>
          <a:xfrm>
            <a:off x="629100" y="342900"/>
            <a:ext cx="594000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9359"/>
              </a:buClr>
              <a:buSzPts val="3200"/>
              <a:buFont typeface="Trebuchet MS"/>
              <a:buNone/>
              <a:defRPr sz="2400">
                <a:solidFill>
                  <a:srgbClr val="2D93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52"/>
          <p:cNvSpPr txBox="1">
            <a:spLocks noGrp="1"/>
          </p:cNvSpPr>
          <p:nvPr>
            <p:ph type="body" idx="2"/>
          </p:nvPr>
        </p:nvSpPr>
        <p:spPr>
          <a:xfrm>
            <a:off x="7523999" y="1889523"/>
            <a:ext cx="1350000" cy="2713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0" lvl="0" indent="-17145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1500">
                <a:solidFill>
                  <a:schemeClr val="lt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pic>
        <p:nvPicPr>
          <p:cNvPr id="211" name="Google Shape;211;p52" descr="A picture containing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06748" y="4603183"/>
            <a:ext cx="1184506" cy="197417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52"/>
          <p:cNvSpPr>
            <a:spLocks noGrp="1"/>
          </p:cNvSpPr>
          <p:nvPr>
            <p:ph type="pic" idx="3"/>
          </p:nvPr>
        </p:nvSpPr>
        <p:spPr>
          <a:xfrm>
            <a:off x="7523999" y="342106"/>
            <a:ext cx="1350000" cy="13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None/>
              <a:defRPr sz="1200" b="0" i="0" u="none" strike="noStrike" cap="none"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D83B0A0-80B5-DE4F-A5D5-B4DFB9AF47A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9842" y="1555392"/>
            <a:ext cx="5940000" cy="3245208"/>
          </a:xfrm>
        </p:spPr>
        <p:txBody>
          <a:bodyPr/>
          <a:lstStyle>
            <a:lvl1pPr marL="199800" indent="-199800"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C38EF0-6CB0-4319-8654-D9A20E213CF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DF34A49-8E85-481C-BC72-299B19DC47F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7C12CE5-87D6-4198-A53F-8E26BB09F3E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982065" y="4708921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12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slide, text and place for photo" userDrawn="1">
  <p:cSld name="White slide, text and place for photo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7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3297923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9359"/>
              </a:buClr>
              <a:buSzPts val="3200"/>
              <a:buFont typeface="Trebuchet MS"/>
              <a:buNone/>
              <a:defRPr sz="2400">
                <a:solidFill>
                  <a:srgbClr val="2D93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47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94C356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pic>
        <p:nvPicPr>
          <p:cNvPr id="176" name="Google Shape;176;p47" descr="A picture containing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40426" y="342899"/>
            <a:ext cx="1461839" cy="243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47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6748" y="4603183"/>
            <a:ext cx="1184506" cy="197417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47"/>
          <p:cNvSpPr>
            <a:spLocks noGrp="1"/>
          </p:cNvSpPr>
          <p:nvPr>
            <p:ph type="pic" idx="3"/>
          </p:nvPr>
        </p:nvSpPr>
        <p:spPr>
          <a:xfrm>
            <a:off x="7617758" y="4606766"/>
            <a:ext cx="1184507" cy="19741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94C356"/>
              </a:buClr>
              <a:buSzPts val="1400"/>
              <a:buFont typeface="Arial"/>
              <a:buNone/>
              <a:defRPr sz="1050" b="0" i="0" u="none" strike="noStrike" cap="none">
                <a:noFill/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4C356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5A72FFB-9F5F-1640-92AD-1775C550C0A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9842" y="1543050"/>
            <a:ext cx="3304157" cy="3257550"/>
          </a:xfrm>
        </p:spPr>
        <p:txBody>
          <a:bodyPr/>
          <a:lstStyle>
            <a:lvl1pPr marL="199800" indent="-199800"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C70223-1946-45B5-95E7-30DCDF34903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DF34A49-8E85-481C-BC72-299B19DC47F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8158CB8-CDC1-4236-8371-6CCD87FF076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946842" y="4742259"/>
            <a:ext cx="2980922" cy="26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868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4C3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lvl="0"/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8E5FDD-7A85-42AE-88CF-7E3DA6B41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651" y="4732734"/>
            <a:ext cx="30718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3DF34A49-8E85-481C-BC72-299B19DC47F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D17352AA-4E72-4FB0-9C71-CEA140337B0C}"/>
              </a:ext>
            </a:extLst>
          </p:cNvPr>
          <p:cNvSpPr txBox="1">
            <a:spLocks/>
          </p:cNvSpPr>
          <p:nvPr userDrawn="1"/>
        </p:nvSpPr>
        <p:spPr>
          <a:xfrm>
            <a:off x="1050132" y="4732733"/>
            <a:ext cx="7465219" cy="27384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200" b="0" i="0" u="none" strike="noStrike" cap="none">
                <a:solidFill>
                  <a:schemeClr val="accent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fi-FI" sz="9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89F88-8D58-418F-91A4-55D73E6BC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43091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199800" marR="0" lvl="0" indent="-19980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Tx/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hyperlink" Target="https://nordkalk.fi/liikkuminen-tuotantoalueilla/" TargetMode="External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9AE3-C322-47CB-9FFE-7A94EB0D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044" y="63037"/>
            <a:ext cx="4492963" cy="257076"/>
          </a:xfrm>
        </p:spPr>
        <p:txBody>
          <a:bodyPr/>
          <a:lstStyle/>
          <a:p>
            <a:r>
              <a:rPr lang="fi-FI" sz="1600" dirty="0"/>
              <a:t>Nordkalk Lappeenranta, ohjeistus vierailijoille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18944C88-10B0-4268-A5A7-7E12E096494E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/>
          <a:stretch/>
        </p:blipFill>
        <p:spPr/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4DB58E-8D2A-4B63-AAB7-76D9269F4DDC}"/>
              </a:ext>
            </a:extLst>
          </p:cNvPr>
          <p:cNvSpPr>
            <a:spLocks noGrp="1"/>
          </p:cNvSpPr>
          <p:nvPr>
            <p:ph type="pic" idx="3"/>
          </p:nvPr>
        </p:nvSpPr>
        <p:spPr/>
        <p:txBody>
          <a:bodyPr>
            <a:normAutofit fontScale="25000" lnSpcReduction="20000"/>
          </a:bodyPr>
          <a:lstStyle/>
          <a:p>
            <a:endParaRPr lang="fi-FI" dirty="0"/>
          </a:p>
        </p:txBody>
      </p:sp>
      <p:graphicFrame>
        <p:nvGraphicFramePr>
          <p:cNvPr id="8" name="Content Placeholder 40">
            <a:extLst>
              <a:ext uri="{FF2B5EF4-FFF2-40B4-BE49-F238E27FC236}">
                <a16:creationId xmlns:a16="http://schemas.microsoft.com/office/drawing/2014/main" id="{3154B16F-4E7D-45A6-960F-ABF82A03D2BB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2299747897"/>
              </p:ext>
            </p:extLst>
          </p:nvPr>
        </p:nvGraphicFramePr>
        <p:xfrm>
          <a:off x="590211" y="546555"/>
          <a:ext cx="3733530" cy="4596945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3733530">
                  <a:extLst>
                    <a:ext uri="{9D8B030D-6E8A-4147-A177-3AD203B41FA5}">
                      <a16:colId xmlns:a16="http://schemas.microsoft.com/office/drawing/2014/main" val="4278967581"/>
                    </a:ext>
                  </a:extLst>
                </a:gridCol>
              </a:tblGrid>
              <a:tr h="45969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900" b="1" noProof="0" dirty="0">
                          <a:solidFill>
                            <a:schemeClr val="tx1"/>
                          </a:solidFill>
                        </a:rPr>
                        <a:t>Ennen</a:t>
                      </a:r>
                      <a:r>
                        <a:rPr lang="en-US" sz="900" b="1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noProof="0" dirty="0" err="1">
                          <a:solidFill>
                            <a:schemeClr val="tx1"/>
                          </a:solidFill>
                        </a:rPr>
                        <a:t>vierailua</a:t>
                      </a:r>
                      <a:r>
                        <a:rPr lang="en-US" sz="900" b="1" noProof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Käy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katsomassa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hyvissä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ajoin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etukäteen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turvallisuusperehdytysvideo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osoitteessa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fi-FI" sz="9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https://nordkalk.fi/liikkuminen-tuotantoalueilla/</a:t>
                      </a:r>
                      <a:endParaRPr lang="fi-FI" sz="900" b="0" i="0" u="sng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900" noProof="0" dirty="0">
                          <a:solidFill>
                            <a:schemeClr val="tx1"/>
                          </a:solidFill>
                        </a:rPr>
                        <a:t>Edellytämme myös vierailtamme henkilökohtaisia suojavarusteita. Huomiotakki tai -liivi, leukahihnallinen kypärä, kuulosuojaimet, silmien suojaus ja  turvajalkineet ovat pakolliset. Tarvittaessa voimme lainata suojaimet pääportilta.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900" noProof="0" dirty="0">
                          <a:solidFill>
                            <a:schemeClr val="tx1"/>
                          </a:solidFill>
                        </a:rPr>
                        <a:t>Vierailun isäntä/emäntä ilmoittaa vierailijoiden tiedot portille.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b="1" noProof="0" dirty="0" err="1">
                          <a:solidFill>
                            <a:schemeClr val="tx1"/>
                          </a:solidFill>
                        </a:rPr>
                        <a:t>Vierailun</a:t>
                      </a:r>
                      <a:r>
                        <a:rPr lang="en-US" sz="900" b="1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noProof="0" dirty="0" err="1">
                          <a:solidFill>
                            <a:schemeClr val="tx1"/>
                          </a:solidFill>
                        </a:rPr>
                        <a:t>alkaessa</a:t>
                      </a:r>
                      <a:r>
                        <a:rPr lang="en-US" sz="900" b="1" noProof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Huomioi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että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tehdasalueella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on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nollatoleranssi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alkoholin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ja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tupakkatuotteiden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suhteen</a:t>
                      </a:r>
                      <a:endParaRPr lang="en-US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i-FI" sz="900" noProof="0" dirty="0">
                          <a:solidFill>
                            <a:schemeClr val="tx1"/>
                          </a:solidFill>
                        </a:rPr>
                        <a:t>Huomioi, että mahdollisen räjäytyksen ajankohta on arkipäivinä aina 13:54. Liikkumista tehdasalueella rajoitetaan räjäytyksen aikaan ja asiasta varoitetaan ääni- ja valomerkein. Alueen opasteista näet, onko kyseisenä päivänä räjäytystä.</a:t>
                      </a:r>
                      <a:endParaRPr lang="en-US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Saavu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hieman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ennen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sovittua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ajankohtaa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Ihalaisten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alueen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pääportille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Osoite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Sementtitie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29, 53650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Lappeeranta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. Huom!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Pysäköinti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tapahtuu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peruuttaen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Saat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allekirjoitusta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vastaan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henkilökohtaisen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kulkuluvan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portilta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samalla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varmistetaan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myös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900" noProof="0" dirty="0" err="1">
                          <a:solidFill>
                            <a:schemeClr val="tx1"/>
                          </a:solidFill>
                        </a:rPr>
                        <a:t>että</a:t>
                      </a:r>
                      <a:r>
                        <a:rPr lang="en-US" sz="9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turvallisuusvideo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on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katsottu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Pyydä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tarvittaessa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suojavarusteita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lainaksi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Jos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saavut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autolla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toimistorakennuksen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vieraspaikat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ovat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rakennuksen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Arial"/>
                        </a:rPr>
                        <a:t>keskivaiheilla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Arial"/>
                        </a:rPr>
                        <a:t>vasemmalla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Arial"/>
                        </a:rPr>
                        <a:t>puolella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Pysäköinti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tapahtuu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peruuttaen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ja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huomioi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että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rakennuksen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edustalla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liikenne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on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yksisuuntainen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Noudata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alueen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nopeusrajoituksia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alueella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on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paljon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raskasta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liikennettä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cap="none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Vierailun</a:t>
                      </a:r>
                      <a:r>
                        <a:rPr lang="en-US" sz="900" b="1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1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päättyessä</a:t>
                      </a:r>
                      <a:r>
                        <a:rPr lang="en-US" sz="900" b="1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: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Palauta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kulkuluvat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ja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mahdollisesti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lainatut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suojavarusteet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pääportille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samaan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paikkaan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kuin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mistä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ne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saapuessasi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900" b="0" i="0" u="none" strike="noStrike" cap="none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noudit</a:t>
                      </a:r>
                      <a:r>
                        <a:rPr lang="en-US" sz="9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3510996"/>
                  </a:ext>
                </a:extLst>
              </a:tr>
            </a:tbl>
          </a:graphicData>
        </a:graphic>
      </p:graphicFrame>
      <p:pic>
        <p:nvPicPr>
          <p:cNvPr id="11" name="Graphic 10">
            <a:extLst>
              <a:ext uri="{FF2B5EF4-FFF2-40B4-BE49-F238E27FC236}">
                <a16:creationId xmlns:a16="http://schemas.microsoft.com/office/drawing/2014/main" id="{4B23F1B5-5BAD-46C0-A640-A3EA71B966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2503" y="2531715"/>
            <a:ext cx="279373" cy="27937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864D92F-B74B-4981-9417-4D1D3518BB65}"/>
              </a:ext>
            </a:extLst>
          </p:cNvPr>
          <p:cNvGrpSpPr/>
          <p:nvPr/>
        </p:nvGrpSpPr>
        <p:grpSpPr>
          <a:xfrm>
            <a:off x="219382" y="3399042"/>
            <a:ext cx="248928" cy="279373"/>
            <a:chOff x="1023614" y="5937910"/>
            <a:chExt cx="408276" cy="50735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AA43D61-BA2F-4037-BFFF-15328DD7DAA5}"/>
                </a:ext>
              </a:extLst>
            </p:cNvPr>
            <p:cNvGrpSpPr/>
            <p:nvPr/>
          </p:nvGrpSpPr>
          <p:grpSpPr>
            <a:xfrm>
              <a:off x="1110825" y="5937910"/>
              <a:ext cx="244296" cy="201812"/>
              <a:chOff x="6748623" y="1967827"/>
              <a:chExt cx="996394" cy="899596"/>
            </a:xfrm>
            <a:solidFill>
              <a:schemeClr val="bg2"/>
            </a:solidFill>
          </p:grpSpPr>
          <p:sp>
            <p:nvSpPr>
              <p:cNvPr id="27" name="Isosceles Triangle 26">
                <a:extLst>
                  <a:ext uri="{FF2B5EF4-FFF2-40B4-BE49-F238E27FC236}">
                    <a16:creationId xmlns:a16="http://schemas.microsoft.com/office/drawing/2014/main" id="{DC5371BC-EB13-4D5B-96C9-1E45001076EB}"/>
                  </a:ext>
                </a:extLst>
              </p:cNvPr>
              <p:cNvSpPr/>
              <p:nvPr/>
            </p:nvSpPr>
            <p:spPr>
              <a:xfrm rot="13186092">
                <a:off x="6769301" y="2451265"/>
                <a:ext cx="223644" cy="416158"/>
              </a:xfrm>
              <a:prstGeom prst="triangle">
                <a:avLst/>
              </a:prstGeom>
              <a:grpFill/>
              <a:ln w="222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72FD1BA-6EF3-4763-A6C0-F013A0C66D38}"/>
                  </a:ext>
                </a:extLst>
              </p:cNvPr>
              <p:cNvSpPr/>
              <p:nvPr/>
            </p:nvSpPr>
            <p:spPr>
              <a:xfrm rot="8373490">
                <a:off x="7423307" y="2448468"/>
                <a:ext cx="223644" cy="416158"/>
              </a:xfrm>
              <a:prstGeom prst="triangle">
                <a:avLst/>
              </a:prstGeom>
              <a:grpFill/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5008553B-2F9B-4EE5-928A-10FD476AD5E5}"/>
                  </a:ext>
                </a:extLst>
              </p:cNvPr>
              <p:cNvSpPr/>
              <p:nvPr/>
            </p:nvSpPr>
            <p:spPr>
              <a:xfrm>
                <a:off x="6748623" y="1967827"/>
                <a:ext cx="996394" cy="728068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3B8FEE2-F458-467D-A473-95251DB55914}"/>
                  </a:ext>
                </a:extLst>
              </p:cNvPr>
              <p:cNvSpPr/>
              <p:nvPr/>
            </p:nvSpPr>
            <p:spPr>
              <a:xfrm rot="8373490">
                <a:off x="7339650" y="2379560"/>
                <a:ext cx="266537" cy="416158"/>
              </a:xfrm>
              <a:prstGeom prst="triangle">
                <a:avLst/>
              </a:prstGeom>
              <a:grpFill/>
              <a:ln w="762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114B74B5-D487-408F-AA7A-D473AF17A2B7}"/>
                  </a:ext>
                </a:extLst>
              </p:cNvPr>
              <p:cNvSpPr/>
              <p:nvPr/>
            </p:nvSpPr>
            <p:spPr>
              <a:xfrm rot="13190543">
                <a:off x="6809543" y="2393337"/>
                <a:ext cx="266537" cy="416158"/>
              </a:xfrm>
              <a:prstGeom prst="triangle">
                <a:avLst/>
              </a:prstGeom>
              <a:grpFill/>
              <a:ln w="762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7EFCCF4-DC98-4DF8-897C-B3CB5A9CC9FF}"/>
                </a:ext>
              </a:extLst>
            </p:cNvPr>
            <p:cNvGrpSpPr/>
            <p:nvPr/>
          </p:nvGrpSpPr>
          <p:grpSpPr>
            <a:xfrm>
              <a:off x="1023614" y="5989988"/>
              <a:ext cx="408276" cy="455280"/>
              <a:chOff x="1033372" y="5989988"/>
              <a:chExt cx="408276" cy="455280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E07CA855-784A-40DD-BA13-D8184F38559F}"/>
                  </a:ext>
                </a:extLst>
              </p:cNvPr>
              <p:cNvSpPr/>
              <p:nvPr/>
            </p:nvSpPr>
            <p:spPr>
              <a:xfrm>
                <a:off x="1033372" y="6315408"/>
                <a:ext cx="180936" cy="12790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" name="Rectangle: Top Corners Rounded 16">
                <a:extLst>
                  <a:ext uri="{FF2B5EF4-FFF2-40B4-BE49-F238E27FC236}">
                    <a16:creationId xmlns:a16="http://schemas.microsoft.com/office/drawing/2014/main" id="{E6ED4CAF-C448-4AB3-B7E5-98EC1228419B}"/>
                  </a:ext>
                </a:extLst>
              </p:cNvPr>
              <p:cNvSpPr/>
              <p:nvPr/>
            </p:nvSpPr>
            <p:spPr>
              <a:xfrm>
                <a:off x="1260712" y="6317367"/>
                <a:ext cx="180936" cy="12790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D88E3E6C-BD02-46ED-A13B-01E7B0EC1067}"/>
                  </a:ext>
                </a:extLst>
              </p:cNvPr>
              <p:cNvGrpSpPr/>
              <p:nvPr/>
            </p:nvGrpSpPr>
            <p:grpSpPr>
              <a:xfrm>
                <a:off x="1201931" y="6179677"/>
                <a:ext cx="76906" cy="68813"/>
                <a:chOff x="8174888" y="2497202"/>
                <a:chExt cx="367280" cy="306739"/>
              </a:xfrm>
              <a:solidFill>
                <a:schemeClr val="bg2"/>
              </a:solidFill>
            </p:grpSpPr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0685D8BA-EC44-4921-B5B2-4A773566EE6B}"/>
                    </a:ext>
                  </a:extLst>
                </p:cNvPr>
                <p:cNvCxnSpPr/>
                <p:nvPr/>
              </p:nvCxnSpPr>
              <p:spPr>
                <a:xfrm>
                  <a:off x="8174888" y="2618629"/>
                  <a:ext cx="144016" cy="185312"/>
                </a:xfrm>
                <a:prstGeom prst="line">
                  <a:avLst/>
                </a:prstGeom>
                <a:grpFill/>
                <a:ln w="22225" cap="flat" cmpd="sng" algn="ctr">
                  <a:solidFill>
                    <a:schemeClr val="bg2"/>
                  </a:solidFill>
                  <a:prstDash val="solid"/>
                </a:ln>
                <a:effectLst/>
              </p:spPr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1A0FBD60-5FA7-42CD-8200-80CAC68131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40000" flipV="1">
                  <a:off x="8328986" y="2497202"/>
                  <a:ext cx="213182" cy="299806"/>
                </a:xfrm>
                <a:prstGeom prst="line">
                  <a:avLst/>
                </a:prstGeom>
                <a:grpFill/>
                <a:ln w="22225" cap="flat" cmpd="sng" algn="ctr">
                  <a:solidFill>
                    <a:schemeClr val="bg2"/>
                  </a:solidFill>
                  <a:prstDash val="solid"/>
                </a:ln>
                <a:effectLst/>
              </p:spPr>
            </p:cxnSp>
          </p:grpSp>
          <p:sp>
            <p:nvSpPr>
              <p:cNvPr id="19" name="Oval 8">
                <a:extLst>
                  <a:ext uri="{FF2B5EF4-FFF2-40B4-BE49-F238E27FC236}">
                    <a16:creationId xmlns:a16="http://schemas.microsoft.com/office/drawing/2014/main" id="{DF91887F-291B-48B0-9BB6-8D190FBF5B3C}"/>
                  </a:ext>
                </a:extLst>
              </p:cNvPr>
              <p:cNvSpPr/>
              <p:nvPr/>
            </p:nvSpPr>
            <p:spPr>
              <a:xfrm>
                <a:off x="1080333" y="6156952"/>
                <a:ext cx="87013" cy="126859"/>
              </a:xfrm>
              <a:custGeom>
                <a:avLst/>
                <a:gdLst>
                  <a:gd name="connsiteX0" fmla="*/ 0 w 357137"/>
                  <a:gd name="connsiteY0" fmla="*/ 217571 h 435142"/>
                  <a:gd name="connsiteX1" fmla="*/ 178569 w 357137"/>
                  <a:gd name="connsiteY1" fmla="*/ 0 h 435142"/>
                  <a:gd name="connsiteX2" fmla="*/ 357138 w 357137"/>
                  <a:gd name="connsiteY2" fmla="*/ 217571 h 435142"/>
                  <a:gd name="connsiteX3" fmla="*/ 178569 w 357137"/>
                  <a:gd name="connsiteY3" fmla="*/ 435142 h 435142"/>
                  <a:gd name="connsiteX4" fmla="*/ 0 w 357137"/>
                  <a:gd name="connsiteY4" fmla="*/ 217571 h 435142"/>
                  <a:gd name="connsiteX0" fmla="*/ 43 w 357181"/>
                  <a:gd name="connsiteY0" fmla="*/ 217571 h 490006"/>
                  <a:gd name="connsiteX1" fmla="*/ 178612 w 357181"/>
                  <a:gd name="connsiteY1" fmla="*/ 0 h 490006"/>
                  <a:gd name="connsiteX2" fmla="*/ 357181 w 357181"/>
                  <a:gd name="connsiteY2" fmla="*/ 217571 h 490006"/>
                  <a:gd name="connsiteX3" fmla="*/ 166420 w 357181"/>
                  <a:gd name="connsiteY3" fmla="*/ 490006 h 490006"/>
                  <a:gd name="connsiteX4" fmla="*/ 43 w 357181"/>
                  <a:gd name="connsiteY4" fmla="*/ 217571 h 49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7181" h="490006">
                    <a:moveTo>
                      <a:pt x="43" y="217571"/>
                    </a:moveTo>
                    <a:cubicBezTo>
                      <a:pt x="2075" y="135903"/>
                      <a:pt x="79991" y="0"/>
                      <a:pt x="178612" y="0"/>
                    </a:cubicBezTo>
                    <a:cubicBezTo>
                      <a:pt x="277233" y="0"/>
                      <a:pt x="357181" y="97410"/>
                      <a:pt x="357181" y="217571"/>
                    </a:cubicBezTo>
                    <a:cubicBezTo>
                      <a:pt x="357181" y="337732"/>
                      <a:pt x="265041" y="490006"/>
                      <a:pt x="166420" y="490006"/>
                    </a:cubicBezTo>
                    <a:cubicBezTo>
                      <a:pt x="67799" y="490006"/>
                      <a:pt x="-1989" y="299239"/>
                      <a:pt x="43" y="217571"/>
                    </a:cubicBezTo>
                    <a:close/>
                  </a:path>
                </a:pathLst>
              </a:custGeom>
              <a:solidFill>
                <a:schemeClr val="bg2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" name="Oval 8">
                <a:extLst>
                  <a:ext uri="{FF2B5EF4-FFF2-40B4-BE49-F238E27FC236}">
                    <a16:creationId xmlns:a16="http://schemas.microsoft.com/office/drawing/2014/main" id="{B52DE23E-CBAE-40BA-A782-DC90B446032A}"/>
                  </a:ext>
                </a:extLst>
              </p:cNvPr>
              <p:cNvSpPr/>
              <p:nvPr/>
            </p:nvSpPr>
            <p:spPr>
              <a:xfrm>
                <a:off x="1303591" y="6160629"/>
                <a:ext cx="87013" cy="126859"/>
              </a:xfrm>
              <a:custGeom>
                <a:avLst/>
                <a:gdLst>
                  <a:gd name="connsiteX0" fmla="*/ 0 w 357137"/>
                  <a:gd name="connsiteY0" fmla="*/ 217571 h 435142"/>
                  <a:gd name="connsiteX1" fmla="*/ 178569 w 357137"/>
                  <a:gd name="connsiteY1" fmla="*/ 0 h 435142"/>
                  <a:gd name="connsiteX2" fmla="*/ 357138 w 357137"/>
                  <a:gd name="connsiteY2" fmla="*/ 217571 h 435142"/>
                  <a:gd name="connsiteX3" fmla="*/ 178569 w 357137"/>
                  <a:gd name="connsiteY3" fmla="*/ 435142 h 435142"/>
                  <a:gd name="connsiteX4" fmla="*/ 0 w 357137"/>
                  <a:gd name="connsiteY4" fmla="*/ 217571 h 435142"/>
                  <a:gd name="connsiteX0" fmla="*/ 43 w 357181"/>
                  <a:gd name="connsiteY0" fmla="*/ 217571 h 490006"/>
                  <a:gd name="connsiteX1" fmla="*/ 178612 w 357181"/>
                  <a:gd name="connsiteY1" fmla="*/ 0 h 490006"/>
                  <a:gd name="connsiteX2" fmla="*/ 357181 w 357181"/>
                  <a:gd name="connsiteY2" fmla="*/ 217571 h 490006"/>
                  <a:gd name="connsiteX3" fmla="*/ 166420 w 357181"/>
                  <a:gd name="connsiteY3" fmla="*/ 490006 h 490006"/>
                  <a:gd name="connsiteX4" fmla="*/ 43 w 357181"/>
                  <a:gd name="connsiteY4" fmla="*/ 217571 h 49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7181" h="490006">
                    <a:moveTo>
                      <a:pt x="43" y="217571"/>
                    </a:moveTo>
                    <a:cubicBezTo>
                      <a:pt x="2075" y="135903"/>
                      <a:pt x="79991" y="0"/>
                      <a:pt x="178612" y="0"/>
                    </a:cubicBezTo>
                    <a:cubicBezTo>
                      <a:pt x="277233" y="0"/>
                      <a:pt x="357181" y="97410"/>
                      <a:pt x="357181" y="217571"/>
                    </a:cubicBezTo>
                    <a:cubicBezTo>
                      <a:pt x="357181" y="337732"/>
                      <a:pt x="265041" y="490006"/>
                      <a:pt x="166420" y="490006"/>
                    </a:cubicBezTo>
                    <a:cubicBezTo>
                      <a:pt x="67799" y="490006"/>
                      <a:pt x="-1989" y="299239"/>
                      <a:pt x="43" y="217571"/>
                    </a:cubicBezTo>
                    <a:close/>
                  </a:path>
                </a:pathLst>
              </a:custGeom>
              <a:solidFill>
                <a:schemeClr val="bg2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685627">
                  <a:defRPr/>
                </a:pPr>
                <a:endParaRPr lang="fi-FI" sz="1350" kern="0">
                  <a:solidFill>
                    <a:prstClr val="white"/>
                  </a:solidFill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7E3C2215-E4EA-4854-9269-D1624360742D}"/>
                  </a:ext>
                </a:extLst>
              </p:cNvPr>
              <p:cNvGrpSpPr/>
              <p:nvPr/>
            </p:nvGrpSpPr>
            <p:grpSpPr>
              <a:xfrm>
                <a:off x="1160789" y="5989988"/>
                <a:ext cx="147832" cy="54623"/>
                <a:chOff x="6997777" y="1843744"/>
                <a:chExt cx="706001" cy="243489"/>
              </a:xfrm>
              <a:solidFill>
                <a:schemeClr val="bg2"/>
              </a:solidFill>
            </p:grpSpPr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E562DD1E-E45B-4129-8468-469E62614541}"/>
                    </a:ext>
                  </a:extLst>
                </p:cNvPr>
                <p:cNvCxnSpPr/>
                <p:nvPr/>
              </p:nvCxnSpPr>
              <p:spPr>
                <a:xfrm>
                  <a:off x="7123871" y="1843744"/>
                  <a:ext cx="414462" cy="0"/>
                </a:xfrm>
                <a:prstGeom prst="line">
                  <a:avLst/>
                </a:prstGeom>
                <a:grpFill/>
                <a:ln w="15875" cap="flat" cmpd="sng" algn="ctr">
                  <a:noFill/>
                  <a:prstDash val="solid"/>
                </a:ln>
                <a:effectLst/>
              </p:spPr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508F95F7-63AE-41E6-BB63-BE719EB68A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47374" y="1961998"/>
                  <a:ext cx="567457" cy="0"/>
                </a:xfrm>
                <a:prstGeom prst="line">
                  <a:avLst/>
                </a:prstGeom>
                <a:grpFill/>
                <a:ln w="15875" cap="flat" cmpd="sng" algn="ctr">
                  <a:noFill/>
                  <a:prstDash val="solid"/>
                </a:ln>
                <a:effectLst/>
              </p:spPr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E8C09E95-E754-4F46-B113-25DBDE0D0E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97777" y="2087233"/>
                  <a:ext cx="706001" cy="0"/>
                </a:xfrm>
                <a:prstGeom prst="line">
                  <a:avLst/>
                </a:prstGeom>
                <a:grpFill/>
                <a:ln w="15875" cap="flat" cmpd="sng" algn="ctr">
                  <a:noFill/>
                  <a:prstDash val="solid"/>
                </a:ln>
                <a:effectLst/>
              </p:spPr>
            </p:cxnSp>
          </p:grpSp>
        </p:grp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CF62BEA3-B805-430A-9C8E-BF29CCE4E94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51102" y="1059582"/>
            <a:ext cx="354755" cy="294286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82A7D8AA-D3A4-1FFA-D21C-2A2089B6C1FF}"/>
              </a:ext>
            </a:extLst>
          </p:cNvPr>
          <p:cNvGrpSpPr/>
          <p:nvPr/>
        </p:nvGrpSpPr>
        <p:grpSpPr>
          <a:xfrm>
            <a:off x="4734639" y="3316697"/>
            <a:ext cx="4317905" cy="1200329"/>
            <a:chOff x="4647207" y="3097898"/>
            <a:chExt cx="4317905" cy="1200329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DE5108F-1B8B-598E-C9A6-7CF375BBC8BF}"/>
                </a:ext>
              </a:extLst>
            </p:cNvPr>
            <p:cNvSpPr txBox="1"/>
            <p:nvPr/>
          </p:nvSpPr>
          <p:spPr>
            <a:xfrm>
              <a:off x="4647207" y="3097898"/>
              <a:ext cx="4317905" cy="12003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sz="900" b="1" dirty="0"/>
                <a:t>Hätätilanteessa:</a:t>
              </a:r>
              <a:endParaRPr lang="fi-FI" sz="900" dirty="0"/>
            </a:p>
            <a:p>
              <a:r>
                <a:rPr lang="fi-FI" sz="900" dirty="0"/>
                <a:t>Pysy isännän/emännän seurassa ja noudata saamiasi ohjeita.</a:t>
              </a:r>
            </a:p>
            <a:p>
              <a:endParaRPr lang="fi-FI" sz="900" dirty="0"/>
            </a:p>
            <a:p>
              <a:r>
                <a:rPr lang="fi-FI" sz="900" dirty="0"/>
                <a:t>Yleinen hätänumero: </a:t>
              </a:r>
              <a:r>
                <a:rPr lang="fi-FI" sz="900" b="1" dirty="0"/>
                <a:t>112</a:t>
              </a:r>
              <a:endParaRPr lang="fi-FI" sz="900" dirty="0"/>
            </a:p>
            <a:p>
              <a:r>
                <a:rPr lang="fi-FI" sz="900" dirty="0"/>
                <a:t>Hälytysosoite: </a:t>
              </a:r>
              <a:r>
                <a:rPr lang="fi-FI" sz="900" b="1" dirty="0"/>
                <a:t>Nordkalk Lappeenranta, Sementtitie 29, 53650, Lappeenranta</a:t>
              </a:r>
            </a:p>
            <a:p>
              <a:endParaRPr lang="fi-FI" sz="900" b="1" dirty="0"/>
            </a:p>
            <a:p>
              <a:r>
                <a:rPr lang="fi-FI" sz="900" b="1" dirty="0"/>
                <a:t>Käytä sovittuja suojavälineitä ja kerro myös vierailun aikaisista turvallisuushavainnoista avoimesti meille, turvallista vierailua!</a:t>
              </a:r>
            </a:p>
          </p:txBody>
        </p:sp>
        <p:pic>
          <p:nvPicPr>
            <p:cNvPr id="9" name="Graphic 8" descr="Receiver">
              <a:extLst>
                <a:ext uri="{FF2B5EF4-FFF2-40B4-BE49-F238E27FC236}">
                  <a16:creationId xmlns:a16="http://schemas.microsoft.com/office/drawing/2014/main" id="{844565AE-BAAE-4F0E-B3A8-2A866CABC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486458" y="3219822"/>
              <a:ext cx="301752" cy="3017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4455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kalk">
      <a:dk1>
        <a:srgbClr val="000000"/>
      </a:dk1>
      <a:lt1>
        <a:srgbClr val="FFFFFF"/>
      </a:lt1>
      <a:dk2>
        <a:srgbClr val="2C9359"/>
      </a:dk2>
      <a:lt2>
        <a:srgbClr val="FFFFFF"/>
      </a:lt2>
      <a:accent1>
        <a:srgbClr val="2C9359"/>
      </a:accent1>
      <a:accent2>
        <a:srgbClr val="93C356"/>
      </a:accent2>
      <a:accent3>
        <a:srgbClr val="FDC651"/>
      </a:accent3>
      <a:accent4>
        <a:srgbClr val="005B79"/>
      </a:accent4>
      <a:accent5>
        <a:srgbClr val="068EC2"/>
      </a:accent5>
      <a:accent6>
        <a:srgbClr val="5DC5EA"/>
      </a:accent6>
      <a:hlink>
        <a:srgbClr val="005B79"/>
      </a:hlink>
      <a:folHlink>
        <a:srgbClr val="068EC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8eca63-8d46-4c29-8688-273f85845bef" xsi:nil="true"/>
    <lcf76f155ced4ddcb4097134ff3c332f xmlns="03c09e09-9326-4234-84d5-0d3147e2cc8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7F12096E6476D4C91E2631E4DF62EBA" ma:contentTypeVersion="14" ma:contentTypeDescription="Luo uusi asiakirja." ma:contentTypeScope="" ma:versionID="8b9ce058cb1e59157e72197d7ff33c7a">
  <xsd:schema xmlns:xsd="http://www.w3.org/2001/XMLSchema" xmlns:xs="http://www.w3.org/2001/XMLSchema" xmlns:p="http://schemas.microsoft.com/office/2006/metadata/properties" xmlns:ns2="03c09e09-9326-4234-84d5-0d3147e2cc88" xmlns:ns3="a78eca63-8d46-4c29-8688-273f85845bef" targetNamespace="http://schemas.microsoft.com/office/2006/metadata/properties" ma:root="true" ma:fieldsID="040a2140bee524d46b7b9a6316469159" ns2:_="" ns3:_="">
    <xsd:import namespace="03c09e09-9326-4234-84d5-0d3147e2cc88"/>
    <xsd:import namespace="a78eca63-8d46-4c29-8688-273f85845b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09e09-9326-4234-84d5-0d3147e2c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6b2a35b2-f695-4dcc-a21b-03c6993353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eca63-8d46-4c29-8688-273f85845be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7606a98-d807-49d3-acd2-d1467de62db0}" ma:internalName="TaxCatchAll" ma:showField="CatchAllData" ma:web="a78eca63-8d46-4c29-8688-273f85845b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A5F53B-68E1-43E7-8CB0-3504B8FC3CAF}">
  <ds:schemaRefs>
    <ds:schemaRef ds:uri="http://schemas.microsoft.com/office/2006/documentManagement/types"/>
    <ds:schemaRef ds:uri="679f1328-c4f4-49fe-8ded-c6cf7af27f40"/>
    <ds:schemaRef ds:uri="http://schemas.microsoft.com/office/infopath/2007/PartnerControls"/>
    <ds:schemaRef ds:uri="http://schemas.microsoft.com/sharepoint/v3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a78eca63-8d46-4c29-8688-273f85845bef"/>
    <ds:schemaRef ds:uri="03c09e09-9326-4234-84d5-0d3147e2cc88"/>
  </ds:schemaRefs>
</ds:datastoreItem>
</file>

<file path=customXml/itemProps2.xml><?xml version="1.0" encoding="utf-8"?>
<ds:datastoreItem xmlns:ds="http://schemas.openxmlformats.org/officeDocument/2006/customXml" ds:itemID="{DA4D1242-6179-4ABC-836E-29D24191E7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79939-92DB-4962-B2C9-55865AA5D9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09e09-9326-4234-84d5-0d3147e2cc88"/>
    <ds:schemaRef ds:uri="a78eca63-8d46-4c29-8688-273f85845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289</Words>
  <Application>Microsoft Office PowerPoint</Application>
  <PresentationFormat>Näytössä katseltava esitys (16:9)</PresentationFormat>
  <Paragraphs>33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Nordkalk Lappeenranta, ohjeistus vierailijoille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Ewelina Ptak-Krzemień</dc:creator>
  <cp:lastModifiedBy>Roine Tiina</cp:lastModifiedBy>
  <cp:revision>305</cp:revision>
  <dcterms:created xsi:type="dcterms:W3CDTF">2019-10-14T08:21:39Z</dcterms:created>
  <dcterms:modified xsi:type="dcterms:W3CDTF">2024-05-03T03:06:58Z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0x010100F7F12096E6476D4C91E2631E4DF62EBA</vt:lpwstr>
  </property>
  <property fmtid="{D5CDD505-2E9C-101B-9397-08002B2CF9AE}" pid="3" name="MediaServiceImageTags">
    <vt:lpwstr/>
  </property>
</Properties>
</file>